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70" d="100"/>
          <a:sy n="70" d="100"/>
        </p:scale>
        <p:origin x="1728" y="-384"/>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10/1/2024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10/1/2024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10/1/2024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10/1/2024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10/1/2024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10/1/2024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186729"/>
            <a:ext cx="6120130" cy="208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pitchFamily="34" charset="0"/>
                <a:ea typeface="Aptos" panose="020B0004020202020204" pitchFamily="34" charset="0"/>
                <a:cs typeface="Helvetica" panose="020B0604020202020204" pitchFamily="34" charset="0"/>
              </a:rPr>
              <a:t>A Substantial Square Bay Fronted Period Terrace House Ideally Located Only A Short Distance From Amenities, Town Centre And Train Station</a:t>
            </a:r>
          </a:p>
          <a:p>
            <a:pPr algn="ctr">
              <a:lnSpc>
                <a:spcPct val="107000"/>
              </a:lnSpc>
              <a:spcAft>
                <a:spcPts val="800"/>
              </a:spcAft>
            </a:pPr>
            <a:r>
              <a:rPr lang="en-GB" sz="1400" kern="100" dirty="0">
                <a:effectLst/>
                <a:latin typeface="Helvetica" panose="020B0604020202020204" pitchFamily="34" charset="0"/>
                <a:ea typeface="Aptos" panose="020B0004020202020204" pitchFamily="34" charset="0"/>
                <a:cs typeface="Helvetica" panose="020B0604020202020204" pitchFamily="34" charset="0"/>
              </a:rPr>
              <a:t> </a:t>
            </a:r>
          </a:p>
          <a:p>
            <a:pPr algn="ctr">
              <a:lnSpc>
                <a:spcPct val="107000"/>
              </a:lnSpc>
              <a:spcAft>
                <a:spcPts val="800"/>
              </a:spcAft>
            </a:pPr>
            <a:r>
              <a:rPr lang="en-GB" sz="1400" kern="100" dirty="0">
                <a:effectLst/>
                <a:latin typeface="Helvetica" panose="020B0604020202020204" pitchFamily="34" charset="0"/>
                <a:ea typeface="Aptos" panose="020B0004020202020204" pitchFamily="34" charset="0"/>
                <a:cs typeface="Helvetica" panose="020B0604020202020204" pitchFamily="34" charset="0"/>
              </a:rPr>
              <a:t>Entrance Vestibule * Reception Hall * Square Bay Lounge * Dining/Family Room * Modern Stylish Kitchen * Three First Floor Bedrooms * Bathroom/</a:t>
            </a:r>
            <a:r>
              <a:rPr lang="en-GB" sz="1400" kern="100" dirty="0" err="1">
                <a:effectLst/>
                <a:latin typeface="Helvetica" panose="020B0604020202020204" pitchFamily="34" charset="0"/>
                <a:ea typeface="Aptos" panose="020B0004020202020204" pitchFamily="34" charset="0"/>
                <a:cs typeface="Helvetica" panose="020B0604020202020204" pitchFamily="34" charset="0"/>
              </a:rPr>
              <a:t>Wc</a:t>
            </a:r>
            <a:r>
              <a:rPr lang="en-GB" sz="1400" kern="100" dirty="0">
                <a:effectLst/>
                <a:latin typeface="Helvetica" panose="020B0604020202020204" pitchFamily="34" charset="0"/>
                <a:ea typeface="Aptos" panose="020B0004020202020204" pitchFamily="34" charset="0"/>
                <a:cs typeface="Helvetica" panose="020B0604020202020204" pitchFamily="34" charset="0"/>
              </a:rPr>
              <a:t> Gas Central Heating * </a:t>
            </a:r>
            <a:r>
              <a:rPr lang="en-GB" sz="1400" kern="100" dirty="0" err="1">
                <a:effectLst/>
                <a:latin typeface="Helvetica" panose="020B0604020202020204" pitchFamily="34" charset="0"/>
                <a:ea typeface="Aptos" panose="020B0004020202020204" pitchFamily="34" charset="0"/>
                <a:cs typeface="Helvetica" panose="020B0604020202020204" pitchFamily="34" charset="0"/>
              </a:rPr>
              <a:t>Upvc</a:t>
            </a:r>
            <a:r>
              <a:rPr lang="en-GB" sz="1400" kern="100" dirty="0">
                <a:effectLst/>
                <a:latin typeface="Helvetica" panose="020B0604020202020204" pitchFamily="34" charset="0"/>
                <a:ea typeface="Aptos" panose="020B0004020202020204" pitchFamily="34" charset="0"/>
                <a:cs typeface="Helvetica" panose="020B0604020202020204" pitchFamily="34" charset="0"/>
              </a:rPr>
              <a:t> Double Glazing * Enclosed Rear Garden</a:t>
            </a: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£325</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5 </a:t>
            </a:r>
            <a:r>
              <a:rPr lang="en-GB" dirty="0" err="1">
                <a:solidFill>
                  <a:srgbClr val="FFFFFF"/>
                </a:solidFill>
                <a:latin typeface="HelveticaNeueLT-Medium"/>
                <a:ea typeface="Times New Roman" panose="02020603050405020304" pitchFamily="18" charset="0"/>
              </a:rPr>
              <a:t>Hartopp</a:t>
            </a:r>
            <a:r>
              <a:rPr lang="en-GB" dirty="0">
                <a:solidFill>
                  <a:srgbClr val="FFFFFF"/>
                </a:solidFill>
                <a:latin typeface="HelveticaNeueLT-Medium"/>
                <a:ea typeface="Times New Roman" panose="02020603050405020304" pitchFamily="18" charset="0"/>
              </a:rPr>
              <a:t> Road</a:t>
            </a:r>
            <a:r>
              <a:rPr lang="en-GB" sz="1800" dirty="0">
                <a:solidFill>
                  <a:srgbClr val="FFFFFF"/>
                </a:solidFill>
                <a:effectLst/>
                <a:latin typeface="HelveticaNeueLT-Medium"/>
                <a:ea typeface="Times New Roman" panose="02020603050405020304" pitchFamily="18" charset="0"/>
              </a:rPr>
              <a:t>, Exmouth, EX8 </a:t>
            </a:r>
            <a:r>
              <a:rPr lang="en-GB" dirty="0">
                <a:solidFill>
                  <a:srgbClr val="FFFFFF"/>
                </a:solidFill>
                <a:latin typeface="HelveticaNeueLT-Medium"/>
                <a:ea typeface="Times New Roman" panose="02020603050405020304" pitchFamily="18" charset="0"/>
              </a:rPr>
              <a:t>1SB</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36835" y="2605188"/>
            <a:ext cx="6319911"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4" cy="23335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62604" y="3111983"/>
            <a:ext cx="3111434"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898834" y="3113639"/>
            <a:ext cx="3150930" cy="21817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A742928-6615-9374-A0EF-33FEC62B992D}"/>
              </a:ext>
            </a:extLst>
          </p:cNvPr>
          <p:cNvPicPr>
            <a:picLocks noChangeAspect="1"/>
          </p:cNvPicPr>
          <p:nvPr/>
        </p:nvPicPr>
        <p:blipFill>
          <a:blip r:embed="rId9"/>
          <a:srcRect/>
          <a:stretch/>
        </p:blipFill>
        <p:spPr>
          <a:xfrm>
            <a:off x="2897424" y="7814420"/>
            <a:ext cx="1960775" cy="1901951"/>
          </a:xfrm>
          <a:prstGeom prst="rect">
            <a:avLst/>
          </a:prstGeom>
        </p:spPr>
      </p:pic>
      <p:pic>
        <p:nvPicPr>
          <p:cNvPr id="4" name="Picture 3" descr="A bathroom with a sink and toilet&#10;&#10;Description automatically generated">
            <a:extLst>
              <a:ext uri="{FF2B5EF4-FFF2-40B4-BE49-F238E27FC236}">
                <a16:creationId xmlns:a16="http://schemas.microsoft.com/office/drawing/2014/main" id="{4365ECCA-B009-FEB1-19E4-E6181F292E92}"/>
              </a:ext>
            </a:extLst>
          </p:cNvPr>
          <p:cNvPicPr>
            <a:picLocks noChangeAspect="1"/>
          </p:cNvPicPr>
          <p:nvPr/>
        </p:nvPicPr>
        <p:blipFill>
          <a:blip r:embed="rId10"/>
          <a:stretch>
            <a:fillRect/>
          </a:stretch>
        </p:blipFill>
        <p:spPr>
          <a:xfrm>
            <a:off x="653912" y="5421414"/>
            <a:ext cx="3120126" cy="2285642"/>
          </a:xfrm>
          <a:prstGeom prst="rect">
            <a:avLst/>
          </a:prstGeom>
        </p:spPr>
      </p:pic>
      <p:pic>
        <p:nvPicPr>
          <p:cNvPr id="7" name="Picture 6" descr="A yard with a brick wall and a metal gate&#10;&#10;Description automatically generated">
            <a:extLst>
              <a:ext uri="{FF2B5EF4-FFF2-40B4-BE49-F238E27FC236}">
                <a16:creationId xmlns:a16="http://schemas.microsoft.com/office/drawing/2014/main" id="{FB889A7D-72EC-BAB0-A834-67E176DE14F1}"/>
              </a:ext>
            </a:extLst>
          </p:cNvPr>
          <p:cNvPicPr>
            <a:picLocks noChangeAspect="1"/>
          </p:cNvPicPr>
          <p:nvPr/>
        </p:nvPicPr>
        <p:blipFill>
          <a:blip r:embed="rId11"/>
          <a:stretch>
            <a:fillRect/>
          </a:stretch>
        </p:blipFill>
        <p:spPr>
          <a:xfrm>
            <a:off x="3888323" y="5435456"/>
            <a:ext cx="3171952" cy="2294876"/>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8959677"/>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5 </a:t>
            </a:r>
            <a:r>
              <a:rPr lang="en-GB" sz="1400" b="1" dirty="0" err="1">
                <a:solidFill>
                  <a:srgbClr val="333333"/>
                </a:solidFill>
                <a:latin typeface="Helvetica" panose="020B0604020202020204" pitchFamily="34" charset="0"/>
                <a:ea typeface="Times New Roman" panose="02020603050405020304" pitchFamily="18" charset="0"/>
                <a:cs typeface="Helvetica" panose="020B0604020202020204" pitchFamily="34" charset="0"/>
              </a:rPr>
              <a:t>Hartopp</a:t>
            </a:r>
            <a:r>
              <a:rPr lang="en-GB" sz="14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rPr>
              <a:t> Road, Exmouth, EX8 1SB</a:t>
            </a:r>
            <a:endParaRPr lang="en-GB" sz="14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br>
              <a:rPr lang="en-GB" sz="1250" dirty="0">
                <a:latin typeface="Helvetica" panose="020B0604020202020204" pitchFamily="34" charset="0"/>
                <a:cs typeface="Helvetica" panose="020B0604020202020204" pitchFamily="34" charset="0"/>
              </a:rPr>
            </a:br>
            <a:r>
              <a:rPr lang="en-GB" sz="1400" b="1" dirty="0">
                <a:latin typeface="Helvetica" panose="020B0604020202020204" pitchFamily="34" charset="0"/>
                <a:cs typeface="Helvetica" panose="020B0604020202020204" pitchFamily="34" charset="0"/>
              </a:rPr>
              <a:t>THE ACCOMMODATION COMRPRISES: </a:t>
            </a:r>
            <a:r>
              <a:rPr lang="en-GB" sz="1400" dirty="0">
                <a:latin typeface="Helvetica" panose="020B0604020202020204" pitchFamily="34" charset="0"/>
                <a:cs typeface="Helvetica" panose="020B0604020202020204" pitchFamily="34" charset="0"/>
              </a:rPr>
              <a:t>  uPVC double glazed front door with patterned window inset to:</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ENTRANCE VESTIBULE:</a:t>
            </a:r>
            <a:r>
              <a:rPr lang="en-GB" sz="1400" dirty="0">
                <a:latin typeface="Helvetica" panose="020B0604020202020204" pitchFamily="34" charset="0"/>
                <a:cs typeface="Helvetica" panose="020B0604020202020204" pitchFamily="34" charset="0"/>
              </a:rPr>
              <a:t>   Inner solid wood part glazed door to:</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RECEPTION HALL: </a:t>
            </a:r>
            <a:r>
              <a:rPr lang="en-GB" sz="1400" dirty="0">
                <a:latin typeface="Helvetica" panose="020B0604020202020204" pitchFamily="34" charset="0"/>
                <a:cs typeface="Helvetica" panose="020B0604020202020204" pitchFamily="34" charset="0"/>
              </a:rPr>
              <a:t>  With wood laminate flooring, radiator, staircase rising to first floor and opening through to dining/family room:   </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LOUNGE:</a:t>
            </a:r>
            <a:r>
              <a:rPr lang="en-GB" sz="1400" dirty="0">
                <a:latin typeface="Helvetica" panose="020B0604020202020204" pitchFamily="34" charset="0"/>
                <a:cs typeface="Helvetica" panose="020B0604020202020204" pitchFamily="34" charset="0"/>
              </a:rPr>
              <a:t>   4.83m x 3.3m (15'10" x 10'10")  maximum measurement into wall recesses.  uPVC double glazed square bay window overlooking the front elevation, attractive wood fire surround with tiled hearth and inset housing living flame coal effect gas fire, picture rail wood laminate flooring, radiator.</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DINING/FAMILY ROOM:  </a:t>
            </a:r>
            <a:r>
              <a:rPr lang="en-GB" sz="1400" dirty="0">
                <a:latin typeface="Helvetica" panose="020B0604020202020204" pitchFamily="34" charset="0"/>
                <a:cs typeface="Helvetica" panose="020B0604020202020204" pitchFamily="34" charset="0"/>
              </a:rPr>
              <a:t> 4.39m x 4.01m (14'5" x 13'2")  including stairwell recess.   A charming room with chimney recess with tiled inset and hearth housing cast iron feature stove, radiator, wood laminate flooring uPVC double glazing window to rear aspect, understairs recess with coat rack and light, large opening to:</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KITCHEN:</a:t>
            </a:r>
            <a:r>
              <a:rPr lang="en-GB" sz="1400" dirty="0">
                <a:latin typeface="Helvetica" panose="020B0604020202020204" pitchFamily="34" charset="0"/>
                <a:cs typeface="Helvetica" panose="020B0604020202020204" pitchFamily="34" charset="0"/>
              </a:rPr>
              <a:t>   3.86m x 2.44m (12'8" x 8'0")   Stylish modern kitchen with range of patterned worktops with inset one and a half bowl single drainer sink unit with hose style mixer tap in tiled surrounds, with range of cupboards and drawer units, plumbing for automatic washing machine and dishwasher space beneath worktops, built-in oven and microwave with drawer units below and cupboard over, integrated fridge and freezer, inset four-ring gas hob with filter extractor hood over with light, wall mounted cupboards with concealed lighting beneath, two sets of double glazed windows overlooking the side and rear aspects, double glazed door giving access to the rear garden, tiled flooring, ceiling spotlighting.</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FIRST FLOOR SPLIT LEVEL LANDING: </a:t>
            </a:r>
            <a:r>
              <a:rPr lang="en-GB" sz="1400" dirty="0">
                <a:latin typeface="Helvetica" panose="020B0604020202020204" pitchFamily="34" charset="0"/>
                <a:cs typeface="Helvetica" panose="020B0604020202020204" pitchFamily="34" charset="0"/>
              </a:rPr>
              <a:t>  Picture window and small access to roof space.</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BEDROOM 1:  </a:t>
            </a:r>
            <a:r>
              <a:rPr lang="en-GB" sz="1400" dirty="0">
                <a:latin typeface="Helvetica" panose="020B0604020202020204" pitchFamily="34" charset="0"/>
                <a:cs typeface="Helvetica" panose="020B0604020202020204" pitchFamily="34" charset="0"/>
              </a:rPr>
              <a:t> 4.72m x 4.04m (15'6" x 13'3")  maximum measurement into wall recesses.  uPVC double glazed square bay window overlooking the front elevation, with additional double glazed window to front aspect, picture rail, radiator, TV point.</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BEDROOM 2: </a:t>
            </a:r>
            <a:r>
              <a:rPr lang="en-GB" sz="1400" dirty="0">
                <a:latin typeface="Helvetica" panose="020B0604020202020204" pitchFamily="34" charset="0"/>
                <a:cs typeface="Helvetica" panose="020B0604020202020204" pitchFamily="34" charset="0"/>
              </a:rPr>
              <a:t>  4.06m x 2.62m (13'4" x 8'7")  uPVC double glazed window to rear aspect, radiator, picture rail. TV point.</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BEDROOM 3: </a:t>
            </a:r>
            <a:r>
              <a:rPr lang="en-GB" sz="1400" dirty="0">
                <a:latin typeface="Helvetica" panose="020B0604020202020204" pitchFamily="34" charset="0"/>
                <a:cs typeface="Helvetica" panose="020B0604020202020204" pitchFamily="34" charset="0"/>
              </a:rPr>
              <a:t> 2.49m x 1.78m (8'2" x 5'10")   With uPVC double glazed window to rear aspect, radiator, picture rail.</a:t>
            </a:r>
          </a:p>
          <a:p>
            <a:endParaRPr lang="en-GB" sz="1400" dirty="0">
              <a:latin typeface="Helvetica" panose="020B0604020202020204" pitchFamily="34" charset="0"/>
              <a:cs typeface="Helvetica" panose="020B0604020202020204" pitchFamily="34" charset="0"/>
            </a:endParaRPr>
          </a:p>
          <a:p>
            <a:pPr>
              <a:lnSpc>
                <a:spcPct val="107000"/>
              </a:lnSpc>
              <a:spcAft>
                <a:spcPts val="800"/>
              </a:spcAft>
            </a:pPr>
            <a:endParaRPr lang="en-GB" sz="125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endParaRPr>
          </a:p>
          <a:p>
            <a:endParaRPr lang="en-GB" sz="1250"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endParaRPr lang="en-GB" dirty="0">
              <a:solidFill>
                <a:srgbClr val="333333"/>
              </a:solidFill>
              <a:latin typeface="Helvetica" panose="020B0604020202020204" pitchFamily="34" charset="0"/>
              <a:ea typeface="Times New Roman" panose="02020603050405020304" pitchFamily="18" charset="0"/>
              <a:cs typeface="Helvetica-Bold"/>
            </a:endParaRPr>
          </a:p>
          <a:p>
            <a:endParaRPr lang="en-GB" sz="1800" dirty="0">
              <a:solidFill>
                <a:srgbClr val="333333"/>
              </a:solidFill>
              <a:effectLst/>
              <a:latin typeface="Helvetica" panose="020B0604020202020204" pitchFamily="34" charset="0"/>
              <a:ea typeface="Times New Roman" panose="02020603050405020304" pitchFamily="18" charset="0"/>
              <a:cs typeface="Helvetica-Bold"/>
            </a:endParaRPr>
          </a:p>
          <a:p>
            <a:br>
              <a:rPr lang="en-GB" sz="1800" dirty="0">
                <a:solidFill>
                  <a:srgbClr val="333333"/>
                </a:solidFill>
                <a:effectLst/>
                <a:latin typeface="Helvetica" panose="020B0604020202020204" pitchFamily="34" charset="0"/>
                <a:ea typeface="Times New Roman" panose="02020603050405020304" pitchFamily="18" charset="0"/>
                <a:cs typeface="Helvetica-Bold"/>
              </a:rPr>
            </a:br>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11964814"/>
          </a:xfrm>
          <a:prstGeom prst="rect">
            <a:avLst/>
          </a:prstGeom>
          <a:noFill/>
        </p:spPr>
        <p:txBody>
          <a:bodyPr wrap="square" rtlCol="0">
            <a:spAutoFit/>
          </a:bodyPr>
          <a:lstStyle/>
          <a:p>
            <a:r>
              <a:rPr lang="en-GB" sz="1400" b="1" dirty="0">
                <a:latin typeface="Helvetica" panose="020B0604020202020204" pitchFamily="34" charset="0"/>
                <a:cs typeface="Helvetica" panose="020B0604020202020204" pitchFamily="34" charset="0"/>
              </a:rPr>
              <a:t>BATHROOM/WC:  </a:t>
            </a:r>
            <a:r>
              <a:rPr lang="en-GB" sz="1400" dirty="0">
                <a:latin typeface="Helvetica" panose="020B0604020202020204" pitchFamily="34" charset="0"/>
                <a:cs typeface="Helvetica" panose="020B0604020202020204" pitchFamily="34" charset="0"/>
              </a:rPr>
              <a:t>  Comprising bath with shower attachment, shower splash screen, pedestal wash hand basin, WC with push button flush, chrome heated towel rail, extensively tiled walls, medicine cabinet, fitted wall mirror, access to loft space, uPVC double glazed window with patterned glass.</a:t>
            </a:r>
          </a:p>
          <a:p>
            <a:endParaRPr lang="en-GB" sz="1400" dirty="0">
              <a:latin typeface="Helvetica" panose="020B0604020202020204" pitchFamily="34" charset="0"/>
              <a:cs typeface="Helvetica" panose="020B0604020202020204" pitchFamily="34" charset="0"/>
            </a:endParaRPr>
          </a:p>
          <a:p>
            <a:r>
              <a:rPr lang="en-GB" sz="1400" b="1" dirty="0">
                <a:latin typeface="Helvetica" panose="020B0604020202020204" pitchFamily="34" charset="0"/>
                <a:cs typeface="Helvetica" panose="020B0604020202020204" pitchFamily="34" charset="0"/>
              </a:rPr>
              <a:t>OUTSIDE: </a:t>
            </a:r>
            <a:r>
              <a:rPr lang="en-GB" sz="1400" dirty="0">
                <a:latin typeface="Helvetica" panose="020B0604020202020204" pitchFamily="34" charset="0"/>
                <a:cs typeface="Helvetica" panose="020B0604020202020204" pitchFamily="34" charset="0"/>
              </a:rPr>
              <a:t>  To the side of the property is a small garden enclosure, to the rear is an enclosed garden with rear pedestrian gate, outside store with plumbing for automatic washing machine, outside cold water tap.</a:t>
            </a:r>
          </a:p>
          <a:p>
            <a:r>
              <a:rPr lang="en-GB" sz="2000" dirty="0">
                <a:latin typeface="Helvetica" panose="020B0604020202020204" pitchFamily="34" charset="0"/>
                <a:cs typeface="Helvetica" panose="020B0604020202020204" pitchFamily="34" charset="0"/>
              </a:rPr>
              <a:t> </a:t>
            </a:r>
          </a:p>
          <a:p>
            <a:endParaRPr lang="en-GB" sz="2000" dirty="0">
              <a:latin typeface="Helvetica" panose="020B0604020202020204" pitchFamily="34" charset="0"/>
              <a:cs typeface="Helvetica" panose="020B0604020202020204" pitchFamily="34" charset="0"/>
            </a:endParaRPr>
          </a:p>
          <a:p>
            <a:r>
              <a:rPr lang="en-GB" sz="1200" b="1" dirty="0">
                <a:latin typeface="Helvetica" panose="020B0604020202020204" pitchFamily="34" charset="0"/>
                <a:cs typeface="Helvetica" panose="020B0604020202020204" pitchFamily="34" charset="0"/>
              </a:rPr>
              <a:t>Mortgage Assistance: </a:t>
            </a:r>
            <a:r>
              <a:rPr lang="en-GB" sz="1200" dirty="0">
                <a:latin typeface="Helvetica" panose="020B0604020202020204" pitchFamily="34" charset="0"/>
                <a:cs typeface="Helvetica" panose="020B0604020202020204" pitchFamily="34" charset="0"/>
              </a:rPr>
              <a:t>  We are pleased to recommend Meredith Morgan Taylor, who would be pleased to help no matter which estate agent you finally buy through. For a free initial chat please contact us on to arrange an appointment.  Your home may be repossessed if you do not keep up repayments on your mortgage. Meredith Morgan Taylor Ltd is an appointed representative of The Openwork Partnership, a trading style of Openwork Ltd which is authorised and regulated by the Financial Conduct Authority (FCA). </a:t>
            </a: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00" b="1" dirty="0">
              <a:solidFill>
                <a:srgbClr val="333333"/>
              </a:solidFill>
              <a:latin typeface="Helvetica" panose="020B0604020202020204" pitchFamily="34" charset="0"/>
              <a:ea typeface="Times New Roman" panose="02020603050405020304" pitchFamily="18" charset="0"/>
              <a:cs typeface="Helvetica-Bold"/>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48009808-15E2-3B76-4897-33F8BCD8E497}"/>
              </a:ext>
            </a:extLst>
          </p:cNvPr>
          <p:cNvPicPr>
            <a:picLocks noChangeAspect="1"/>
          </p:cNvPicPr>
          <p:nvPr/>
        </p:nvPicPr>
        <p:blipFill>
          <a:blip r:embed="rId2"/>
          <a:srcRect/>
          <a:stretch/>
        </p:blipFill>
        <p:spPr>
          <a:xfrm>
            <a:off x="9460196" y="5613977"/>
            <a:ext cx="3721978" cy="4203510"/>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230</TotalTime>
  <Words>864</Words>
  <Application>Microsoft Office PowerPoint</Application>
  <PresentationFormat>Custom</PresentationFormat>
  <Paragraphs>114</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28</cp:revision>
  <cp:lastPrinted>2024-09-27T09:41:30Z</cp:lastPrinted>
  <dcterms:created xsi:type="dcterms:W3CDTF">2023-03-19T13:39:10Z</dcterms:created>
  <dcterms:modified xsi:type="dcterms:W3CDTF">2024-10-01T10:54:05Z</dcterms:modified>
</cp:coreProperties>
</file>